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0" r:id="rId3"/>
    <p:sldId id="986" r:id="rId4"/>
    <p:sldId id="991" r:id="rId5"/>
    <p:sldId id="992" r:id="rId6"/>
    <p:sldId id="993" r:id="rId7"/>
    <p:sldId id="1002" r:id="rId8"/>
    <p:sldId id="994" r:id="rId9"/>
    <p:sldId id="995" r:id="rId10"/>
    <p:sldId id="996" r:id="rId11"/>
    <p:sldId id="997" r:id="rId12"/>
    <p:sldId id="1005" r:id="rId13"/>
    <p:sldId id="999" r:id="rId14"/>
    <p:sldId id="1001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23" d="100"/>
          <a:sy n="123" d="100"/>
        </p:scale>
        <p:origin x="1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Have some juice, please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给下列句子选择合适的应答语。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some juice, please.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It’s white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about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Juice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Yogurt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Yogurt, please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like tarts.				C. Me too.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at my cat.				D. Thank you, Mike.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this your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	E. No. She’s my aunt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497033" y="465313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请喝一些果汁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可知，答语应表示感谢。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谢谢你，迈克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497033" y="466722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你呢？果汁还是酸奶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可知，这是一个选择疑问句，即从二者中选择一个，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请给我酸奶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9595" y="21311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0334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638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2004" y="407707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8"/>
          <p:cNvSpPr txBox="1">
            <a:spLocks/>
          </p:cNvSpPr>
          <p:nvPr/>
        </p:nvSpPr>
        <p:spPr bwMode="auto">
          <a:xfrm>
            <a:off x="497033" y="48941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句意：我喜欢蛋挞。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表示赞同，符合题意。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9"/>
          <p:cNvSpPr txBox="1">
            <a:spLocks/>
          </p:cNvSpPr>
          <p:nvPr/>
        </p:nvSpPr>
        <p:spPr bwMode="auto">
          <a:xfrm>
            <a:off x="497033" y="489413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句意：看我的猫。答语对猫作出评价，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它是白色的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0"/>
          <p:cNvSpPr txBox="1">
            <a:spLocks/>
          </p:cNvSpPr>
          <p:nvPr/>
        </p:nvSpPr>
        <p:spPr bwMode="auto">
          <a:xfrm>
            <a:off x="550590" y="4564285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句意：这是你的妈妈吗？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动词引导的一般疑问句，肯定回答用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yes,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不。她是我的姑妈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67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7" grpId="0"/>
      <p:bldP spid="8" grpId="0"/>
      <p:bldP spid="9" grpId="0"/>
      <p:bldP spid="10" grpId="0"/>
      <p:bldP spid="10" grpId="1"/>
      <p:bldP spid="11" grpId="0"/>
      <p:bldP spid="11" grpId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23198" y="3068960"/>
            <a:ext cx="5278652" cy="316835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9759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海和杨玲点的外卖到了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看看她们早餐都吃了什么吧。从方框中选择合适的句子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1089150" y="1677855"/>
            <a:ext cx="2736304" cy="492470"/>
          </a:xfrm>
          <a:prstGeom prst="rect">
            <a:avLst/>
          </a:prstGeom>
        </p:spPr>
      </p:pic>
      <p:pic>
        <p:nvPicPr>
          <p:cNvPr id="4" name="BS03.eps" descr="id:214749313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836712"/>
            <a:ext cx="9199319" cy="65112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18774"/>
            <a:ext cx="587836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Su Hai.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What would you like to eat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 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I’d like some sandwiches.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239222" y="2924944"/>
            <a:ext cx="5230296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sandwiches.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Have some sandwiches,please.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Thank you.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Good morning, Yang Ling.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How about you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09750" y="37170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18742" y="49940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71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7409"/>
            <a:ext cx="11485848" cy="320857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“Good morning,Su Hai.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早上好，苏海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，这是早上打招呼，答句应回答问候，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“Good morning, Yang Ling.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早上好，杨玲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7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“What would you like to eat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你想要吃什么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“I’d like some sandwiches.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我想要一些三明治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可知，答句应回答食物，且与三明治有关。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sandwiches.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我喜欢三明治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表明喜好，符合语境。</a:t>
            </a:r>
            <a:endParaRPr lang="zh-CN" altLang="zh-CN" sz="27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4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23198" y="1700808"/>
            <a:ext cx="5278652" cy="316835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02898"/>
            <a:ext cx="5086280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OK.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 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Thank 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like cupcakes.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 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Me too. I also like juice.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Have some juice,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 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239222" y="1556792"/>
            <a:ext cx="5230296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sandwiches.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Have some sandwiches,please.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Thank you.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Good morning, Yang Ling.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E. How about you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67002" y="15567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75548" y="28356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E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64872" y="47521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49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1419876"/>
            <a:ext cx="11485848" cy="301723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 some sandwiches,please.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请吃些三明治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，是对上句的回答。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说自己喜欢纸杯蛋糕，后面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“Me too.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我也是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，可知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是在反问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的喜好，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“How about you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你呢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“Have some juice,please.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请喝点果汁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，答句应该表示感谢，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“Thank you.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71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805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96752"/>
            <a:ext cx="10979150" cy="6286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r="77682"/>
          <a:stretch/>
        </p:blipFill>
        <p:spPr>
          <a:xfrm>
            <a:off x="227555" y="2673602"/>
            <a:ext cx="2555283" cy="18355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0590" y="4561964"/>
            <a:ext cx="2169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I like yogurt.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44105" y="39330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350" y="2564904"/>
            <a:ext cx="1935582" cy="1925805"/>
          </a:xfrm>
          <a:prstGeom prst="rect">
            <a:avLst/>
          </a:prstGeom>
        </p:spPr>
      </p:pic>
      <p:sp>
        <p:nvSpPr>
          <p:cNvPr id="8" name="内容占位符 4"/>
          <p:cNvSpPr txBox="1">
            <a:spLocks/>
          </p:cNvSpPr>
          <p:nvPr/>
        </p:nvSpPr>
        <p:spPr bwMode="auto">
          <a:xfrm>
            <a:off x="7489646" y="4509120"/>
            <a:ext cx="393415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juice. What 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about you, Liu Tao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juice too.</a:t>
            </a:r>
            <a:endParaRPr lang="zh-CN" altLang="zh-CN" sz="105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488722" y="395893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44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053" y="1777873"/>
            <a:ext cx="2038225" cy="18671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2829" y="1556792"/>
            <a:ext cx="1832937" cy="20626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494" y="1609418"/>
            <a:ext cx="2077328" cy="189159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50590" y="3717032"/>
            <a:ext cx="33954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Have a tart, please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95006" y="3717032"/>
            <a:ext cx="4079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The snacks are yummy</a:t>
            </a:r>
            <a:r>
              <a:rPr lang="zh-CN" altLang="zh-CN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03518" y="3645024"/>
            <a:ext cx="29765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cupcake, please.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32602" y="295082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07174" y="304979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F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262952" y="30325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T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5418"/>
            <a:ext cx="11485848" cy="2816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根据图片和所给句子提示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选择合适的单词并抄写在四线三格内。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smtClean="0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some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juice/milk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please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F36B64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sandwich/sandwiches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yummy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　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566814" y="2268098"/>
            <a:ext cx="1420495" cy="648335"/>
          </a:xfrm>
          <a:prstGeom prst="rect">
            <a:avLst/>
          </a:prstGeom>
        </p:spPr>
      </p:pic>
      <p:pic>
        <p:nvPicPr>
          <p:cNvPr id="4" name="we28.jpg" descr="id:21474930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07374" y="2052074"/>
            <a:ext cx="360040" cy="1030774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1558702" y="3592857"/>
            <a:ext cx="1872208" cy="648335"/>
          </a:xfrm>
          <a:prstGeom prst="rect">
            <a:avLst/>
          </a:prstGeom>
        </p:spPr>
      </p:pic>
      <p:pic>
        <p:nvPicPr>
          <p:cNvPr id="6" name="we29.jpg" descr="id:214749307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03518" y="3564242"/>
            <a:ext cx="952500" cy="7162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734036" y="2264434"/>
            <a:ext cx="976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juice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582" y="2969014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图片为果汁，英文为</a:t>
            </a:r>
            <a:r>
              <a:rPr lang="en-US" altLang="zh-CN">
                <a:ea typeface="楷体" panose="02010609060101010101" pitchFamily="49" charset="-122"/>
              </a:rPr>
              <a:t>“juice”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ea typeface="楷体" panose="02010609060101010101" pitchFamily="49" charset="-122"/>
              </a:rPr>
              <a:t>juice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625164" y="3590268"/>
            <a:ext cx="17219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sandwich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478582" y="4212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图片为一个三明治，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用单数。故选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7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2296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like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tart/tarts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likes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yogurt/water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cupcake/cupcakes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is small.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we30.jpg" descr="id:21474930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094" y="1177588"/>
            <a:ext cx="2016224" cy="619700"/>
          </a:xfrm>
          <a:prstGeom prst="rect">
            <a:avLst/>
          </a:prstGeom>
        </p:spPr>
      </p:pic>
      <p:pic>
        <p:nvPicPr>
          <p:cNvPr id="4" name="we31.jpg" descr="id:21474931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83238" y="2562354"/>
            <a:ext cx="1121379" cy="810843"/>
          </a:xfrm>
          <a:prstGeom prst="rect">
            <a:avLst/>
          </a:prstGeom>
        </p:spPr>
      </p:pic>
      <p:pic>
        <p:nvPicPr>
          <p:cNvPr id="5" name="we31a.jpg" descr="id:21474931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751390" y="3697868"/>
            <a:ext cx="809885" cy="1062269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/>
          <a:stretch>
            <a:fillRect/>
          </a:stretch>
        </p:blipFill>
        <p:spPr>
          <a:xfrm>
            <a:off x="1630710" y="1295726"/>
            <a:ext cx="1420495" cy="64833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/>
          <a:stretch>
            <a:fillRect/>
          </a:stretch>
        </p:blipFill>
        <p:spPr>
          <a:xfrm>
            <a:off x="2206774" y="2617748"/>
            <a:ext cx="1420495" cy="648335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5"/>
          <a:stretch>
            <a:fillRect/>
          </a:stretch>
        </p:blipFill>
        <p:spPr>
          <a:xfrm>
            <a:off x="1414686" y="4057908"/>
            <a:ext cx="1728192" cy="64833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57299" y="1825660"/>
            <a:ext cx="75101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图片为两个蛋挞，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tart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用复数。故选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tarts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6574" y="3409836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图片为酸奶，英文为</a:t>
            </a:r>
            <a:r>
              <a:rPr lang="en-US" altLang="zh-CN" dirty="0">
                <a:ea typeface="楷体" panose="02010609060101010101" pitchFamily="49" charset="-122"/>
              </a:rPr>
              <a:t>“yogurt”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ea typeface="楷体" panose="02010609060101010101" pitchFamily="49" charset="-122"/>
              </a:rPr>
              <a:t>yogurt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78582" y="4705980"/>
            <a:ext cx="9145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图片为一个纸杯蛋糕，</a:t>
            </a:r>
            <a:r>
              <a:rPr lang="en-US" altLang="zh-CN">
                <a:ea typeface="楷体" panose="02010609060101010101" pitchFamily="49" charset="-122"/>
              </a:rPr>
              <a:t>cupcake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用单数。故选</a:t>
            </a:r>
            <a:r>
              <a:rPr lang="en-US" altLang="zh-CN">
                <a:ea typeface="楷体" panose="02010609060101010101" pitchFamily="49" charset="-122"/>
              </a:rPr>
              <a:t>cupcake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815438" y="1286012"/>
            <a:ext cx="9541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tarts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90282" y="2619660"/>
            <a:ext cx="12747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yogurt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08105" y="4051315"/>
            <a:ext cx="15311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dirty="0">
                <a:ea typeface="楷体" panose="02010609060101010101" pitchFamily="49" charset="-122"/>
              </a:rPr>
              <a:t>cupcake</a:t>
            </a:r>
            <a:endParaRPr lang="zh-CN" altLang="en-US" sz="3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83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4905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根据所给情景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当你邀请别人吃一些点心时，你可以说：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Have some juice,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Have some snacks,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4744"/>
            <a:ext cx="7632848" cy="7177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94805" y="25284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3580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请喝一些果汁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请吃一些点心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项符合语境，故选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71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杨玲喜欢喝果汁，她可以说：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I like juice.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I like tarts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42006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我喜欢果汁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我喜欢蛋挞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项符合语境，故选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816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57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5973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当你在奶茶店想点一杯酸奶时，你可以说：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Yogurt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Yogurt, please.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酸奶吗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请来一些酸奶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想喝酸奶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项符合语境，选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1424" y="18804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14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949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你很喜欢吃手里的蛋挞，你可以说：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This tart is yummy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This cupcake is yummy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514014" y="3484165"/>
            <a:ext cx="11413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这个蛋挞是好吃的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这个纸杯蛋糕是好吃的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。根据题干中的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项符合语境，故选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6096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75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861</Words>
  <Application>Microsoft Office PowerPoint</Application>
  <PresentationFormat>自定义</PresentationFormat>
  <Paragraphs>103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346</cp:revision>
  <dcterms:created xsi:type="dcterms:W3CDTF">2020-11-06T05:24:00Z</dcterms:created>
  <dcterms:modified xsi:type="dcterms:W3CDTF">2025-06-09T12:44:58Z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